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IBM Plex Sans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7.xml"/><Relationship Id="rId35" Type="http://schemas.openxmlformats.org/officeDocument/2006/relationships/font" Target="fonts/IBMPlexSansMedium-bold.fntdata"/><Relationship Id="rId12" Type="http://schemas.openxmlformats.org/officeDocument/2006/relationships/slide" Target="slides/slide6.xml"/><Relationship Id="rId34" Type="http://schemas.openxmlformats.org/officeDocument/2006/relationships/font" Target="fonts/IBMPlexSansMedium-regular.fntdata"/><Relationship Id="rId15" Type="http://schemas.openxmlformats.org/officeDocument/2006/relationships/slide" Target="slides/slide9.xml"/><Relationship Id="rId37" Type="http://schemas.openxmlformats.org/officeDocument/2006/relationships/font" Target="fonts/IBMPlexSans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255d2f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cf255d2f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6f4071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6f4071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c7bf57c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c7bf57c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16f4071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16f4071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16f4071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16f4071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16f4071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16f4071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10cbc8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10cbc8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0d8952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0d8952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f255d2f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f255d2f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The dataset includes 244 instances that regroup a data of two regions of Algeria,namely the Bejaia region located in the northeast of Algeria and the Sidi Bel-abbes region located in the northwest of Algeria.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feb0edd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feb0edd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dd3d1c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fdd3d1c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dd3d1cc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dd3d1cc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23d318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23d318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fd12ef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6fd12ef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f23d318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f23d318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23d318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23d318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046ab7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046ab7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ffdc0e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ffdc0e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Decision Trees are a type of supervised learning algorithm used for both classification and regression tasks. They work by splitting the data into subsets based on the value of input features, creating a tree-like model of decisions.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Root Node</a:t>
            </a:r>
            <a:r>
              <a:rPr lang="en" sz="1000">
                <a:solidFill>
                  <a:schemeClr val="dk1"/>
                </a:solidFill>
              </a:rPr>
              <a:t>: Start with the entire dataset and choose the best feature to split it, based on a criterion like Gini impurity or information gain.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Splitting</a:t>
            </a:r>
            <a:r>
              <a:rPr lang="en" sz="1000">
                <a:solidFill>
                  <a:schemeClr val="dk1"/>
                </a:solidFill>
              </a:rPr>
              <a:t>: Recursively split the data into subsets, creating branches of the tree. Each split is chosen to maximize the separation of the data according to the target variable.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Leaf Nodes</a:t>
            </a:r>
            <a:r>
              <a:rPr lang="en" sz="1000">
                <a:solidFill>
                  <a:schemeClr val="dk1"/>
                </a:solidFill>
              </a:rPr>
              <a:t>: Once the data cannot be split further (or another stopping criterion is met), the leaves represent the final output (class labels for classification, average/mean value for regression).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feb0edd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feb0edd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Logistic Regression is a statistical model used primarily for binary classification tasks. It models the probability that a given input belongs to a particular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Linear Combination</a:t>
            </a:r>
            <a:r>
              <a:rPr lang="en" sz="1000">
                <a:solidFill>
                  <a:schemeClr val="dk1"/>
                </a:solidFill>
              </a:rPr>
              <a:t>: Compute a weighted sum of the input features.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Logit Function</a:t>
            </a:r>
            <a:r>
              <a:rPr lang="en" sz="1000">
                <a:solidFill>
                  <a:schemeClr val="dk1"/>
                </a:solidFill>
              </a:rPr>
              <a:t>: Apply the logistic (sigmoid) function to this weighted sum to transform it into a probability value between 0 and 1.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Thresholding</a:t>
            </a:r>
            <a:r>
              <a:rPr lang="en" sz="1000">
                <a:solidFill>
                  <a:schemeClr val="dk1"/>
                </a:solidFill>
              </a:rPr>
              <a:t>: Assign the input to one of the two classes based on a probability threshold (usually 0.5).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0cbc80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10cbc80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K-Nearest Neighbors is a simple, instance-based learning algorithm used for both classification and regression. It makes predictions based on the k most similar training examples in the feature space.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Distance Metric</a:t>
            </a:r>
            <a:r>
              <a:rPr lang="en" sz="1000">
                <a:solidFill>
                  <a:schemeClr val="dk1"/>
                </a:solidFill>
              </a:rPr>
              <a:t>: Choose a distance metric (e.g., Euclidean distance) to measure similarity between instances.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Finding Neighbors</a:t>
            </a:r>
            <a:r>
              <a:rPr lang="en" sz="1000">
                <a:solidFill>
                  <a:schemeClr val="dk1"/>
                </a:solidFill>
              </a:rPr>
              <a:t>: For a given input, find the k closest training instances.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Prediction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Classification</a:t>
            </a:r>
            <a:r>
              <a:rPr lang="en" sz="1000">
                <a:solidFill>
                  <a:schemeClr val="dk1"/>
                </a:solidFill>
              </a:rPr>
              <a:t>: Assign the class label that is most frequent among the k neighbors.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c7bf57c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c7bf57c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15c3ee4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15c3ee4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16f4071e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16f4071e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tinyurl.com/mr2vmmu6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hworks.com/campaigns/offers/next/choosing-the-best-machine-learning-classification-model-and-avoiding-overfitting.html" TargetMode="External"/><Relationship Id="rId4" Type="http://schemas.openxmlformats.org/officeDocument/2006/relationships/hyperlink" Target="https://www.geeksforgeeks.org/training-data-vs-testing-data/" TargetMode="External"/><Relationship Id="rId5" Type="http://schemas.openxmlformats.org/officeDocument/2006/relationships/hyperlink" Target="https://www.evidentlyai.com/classification-metrics/accuracy-precision-recall#:~:text=Accuracy%20is%20a%20metric%20that,often%20the%20model%20is%20right%3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CL73eiIrPtgPvC4XIxQ5no5qMdbiAuCK?usp=sharing" TargetMode="External"/><Relationship Id="rId4" Type="http://schemas.openxmlformats.org/officeDocument/2006/relationships/hyperlink" Target="https://www.kaggle.com/datasets/sudhanshu432/algerian-forest-fires-cleaned-dataset" TargetMode="External"/><Relationship Id="rId5" Type="http://schemas.openxmlformats.org/officeDocument/2006/relationships/hyperlink" Target="https://www.kaggle.com/code/sudhanshu432/eda-and-fe-algerian-forest-fires-dataset" TargetMode="External"/><Relationship Id="rId6" Type="http://schemas.openxmlformats.org/officeDocument/2006/relationships/hyperlink" Target="https://www.kaggle.com/code/sudhanshu432/algerian-forest-fires-prediction-regression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7150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352350" y="1478388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ML Project </a:t>
            </a: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Workshop 2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25193" y="3564675"/>
            <a:ext cx="2700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Accuracy</a:t>
            </a:r>
            <a:endParaRPr b="0"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422550" y="3564675"/>
            <a:ext cx="3182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Selection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391050" y="35646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Train/Test</a:t>
            </a:r>
            <a:endParaRPr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6">
            <a:alphaModFix/>
          </a:blip>
          <a:srcRect b="18481" l="18608" r="19322" t="19790"/>
          <a:stretch/>
        </p:blipFill>
        <p:spPr>
          <a:xfrm>
            <a:off x="7828925" y="232950"/>
            <a:ext cx="1120851" cy="11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Cross-validation</a:t>
            </a:r>
            <a:endParaRPr/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11700" y="1152475"/>
            <a:ext cx="43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358"/>
              <a:buNone/>
            </a:pPr>
            <a:r>
              <a:rPr lang="en" sz="1110">
                <a:solidFill>
                  <a:schemeClr val="dk1"/>
                </a:solidFill>
              </a:rPr>
              <a:t>Splitting the data into subsets (called folds) and rotating the training and validation among them.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Each fold has approximately the same size.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Data can be randomly selected in each fold or stratified.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All folds are used to train the model except one, which is used for validation. That validation fold should be rotated until all folds have become a validation fold once and only once.</a:t>
            </a:r>
            <a:endParaRPr sz="111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785"/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00" y="1083152"/>
            <a:ext cx="4057500" cy="297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5" y="1191500"/>
            <a:ext cx="4013250" cy="349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10600"/>
            <a:ext cx="4395525" cy="235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model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Feeding it more data!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Taking a step back a look at the features again (feature selection/engineering)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select better variables?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transform the variables in way that helps the model learn patterns?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Parameter tuning</a:t>
            </a:r>
            <a:endParaRPr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850" y="3569300"/>
            <a:ext cx="2229275" cy="1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36237" y="3504612"/>
            <a:ext cx="17621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/>
          <p:nvPr/>
        </p:nvSpPr>
        <p:spPr>
          <a:xfrm>
            <a:off x="2803800" y="3867313"/>
            <a:ext cx="1080000" cy="68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4202038" y="3287125"/>
            <a:ext cx="1368900" cy="4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tuning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750"/>
            <a:ext cx="8839200" cy="15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311700" y="3287125"/>
            <a:ext cx="835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models are sophisticated and give you a lot of “customization”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There’s many parameters to experiment with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tuning</a:t>
            </a:r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 b="0" l="0" r="37460" t="0"/>
          <a:stretch/>
        </p:blipFill>
        <p:spPr>
          <a:xfrm>
            <a:off x="1585300" y="970425"/>
            <a:ext cx="5527900" cy="1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63" y="2767599"/>
            <a:ext cx="8174474" cy="21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what?</a:t>
            </a:r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Algerian Forest Fires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can we predict the likelihood of forest fires given weather observations?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8" y="2123373"/>
            <a:ext cx="2925950" cy="2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 rotWithShape="1">
          <a:blip r:embed="rId4">
            <a:alphaModFix/>
          </a:blip>
          <a:srcRect b="0" l="48607" r="0" t="0"/>
          <a:stretch/>
        </p:blipFill>
        <p:spPr>
          <a:xfrm>
            <a:off x="2033875" y="2125325"/>
            <a:ext cx="1503725" cy="2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151" y="2277613"/>
            <a:ext cx="4073226" cy="22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/>
          <p:nvPr/>
        </p:nvSpPr>
        <p:spPr>
          <a:xfrm flipH="1">
            <a:off x="540250" y="1810100"/>
            <a:ext cx="1401300" cy="391200"/>
          </a:xfrm>
          <a:prstGeom prst="wedgeRoundRectCallout">
            <a:avLst>
              <a:gd fmla="val -26323" name="adj1"/>
              <a:gd fmla="val 841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Sidi Bel-abbes</a:t>
            </a:r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2367975" y="1764325"/>
            <a:ext cx="1144200" cy="282300"/>
          </a:xfrm>
          <a:prstGeom prst="wedgeRoundRectCallout">
            <a:avLst>
              <a:gd fmla="val -30700" name="adj1"/>
              <a:gd fmla="val 833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Bejaia</a:t>
            </a:r>
            <a:endParaRPr/>
          </a:p>
        </p:txBody>
      </p:sp>
      <p:sp>
        <p:nvSpPr>
          <p:cNvPr id="220" name="Google Shape;220;p40"/>
          <p:cNvSpPr txBox="1"/>
          <p:nvPr/>
        </p:nvSpPr>
        <p:spPr>
          <a:xfrm>
            <a:off x="7807200" y="1807850"/>
            <a:ext cx="133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Date</a:t>
            </a:r>
            <a:r>
              <a:rPr lang="en" sz="1262">
                <a:solidFill>
                  <a:schemeClr val="dk1"/>
                </a:solidFill>
              </a:rPr>
              <a:t> : (DD/MM/YYYY) Day, month ('june' to 'september'), year (2012) Weather data observations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Temp</a:t>
            </a:r>
            <a:r>
              <a:rPr lang="en" sz="1262">
                <a:solidFill>
                  <a:schemeClr val="dk1"/>
                </a:solidFill>
              </a:rPr>
              <a:t> : temperature noon (temperature max) in Celsius degrees: 22 to 42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RH</a:t>
            </a:r>
            <a:r>
              <a:rPr lang="en" sz="1262">
                <a:solidFill>
                  <a:schemeClr val="dk1"/>
                </a:solidFill>
              </a:rPr>
              <a:t> : Relative Humidity in %: 21 to 90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Ws</a:t>
            </a:r>
            <a:r>
              <a:rPr lang="en" sz="1262">
                <a:solidFill>
                  <a:schemeClr val="dk1"/>
                </a:solidFill>
              </a:rPr>
              <a:t> :Wind speed in km/h: 6 to 29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Rain</a:t>
            </a:r>
            <a:r>
              <a:rPr lang="en" sz="1262">
                <a:solidFill>
                  <a:schemeClr val="dk1"/>
                </a:solidFill>
              </a:rPr>
              <a:t>: total day in mm: 0 to 16.8 FWI Components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Fine Fuel Moisture Code (FFMC)</a:t>
            </a:r>
            <a:r>
              <a:rPr lang="en" sz="1262">
                <a:solidFill>
                  <a:schemeClr val="dk1"/>
                </a:solidFill>
              </a:rPr>
              <a:t> index from the FWI system: 28.6 to 92.5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Duff Moisture Code (DMC)</a:t>
            </a:r>
            <a:r>
              <a:rPr lang="en" sz="1262">
                <a:solidFill>
                  <a:schemeClr val="dk1"/>
                </a:solidFill>
              </a:rPr>
              <a:t> index from the FWI system: 1.1 to 65.9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Drought Code (DC)</a:t>
            </a:r>
            <a:r>
              <a:rPr lang="en" sz="1262">
                <a:solidFill>
                  <a:schemeClr val="dk1"/>
                </a:solidFill>
              </a:rPr>
              <a:t> index from the FWI system: 7 to 220.4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Initial Spread Index (ISI)</a:t>
            </a:r>
            <a:r>
              <a:rPr lang="en" sz="1262">
                <a:solidFill>
                  <a:schemeClr val="dk1"/>
                </a:solidFill>
              </a:rPr>
              <a:t> index from the FWI system: 0 to 18.5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Buildup Index (BUI)</a:t>
            </a:r>
            <a:r>
              <a:rPr lang="en" sz="1262">
                <a:solidFill>
                  <a:schemeClr val="dk1"/>
                </a:solidFill>
              </a:rPr>
              <a:t> index from the FWI system: 1.1 to 68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Fire Weather Index (FWI)</a:t>
            </a:r>
            <a:r>
              <a:rPr lang="en" sz="1262">
                <a:solidFill>
                  <a:schemeClr val="dk1"/>
                </a:solidFill>
              </a:rPr>
              <a:t> Index: 0 to 31.1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Classes</a:t>
            </a:r>
            <a:r>
              <a:rPr lang="en" sz="1262">
                <a:solidFill>
                  <a:schemeClr val="dk1"/>
                </a:solidFill>
              </a:rPr>
              <a:t>: two classes, namely Fire and not Fire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25" y="843000"/>
            <a:ext cx="6820350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arrow next to RAM and Disk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https://tinyurl.com/mr2vmmu6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(Also sent in the discord)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part project workshop!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 (05/01):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 to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 (Today - 5/15!):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- Train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25" y="1126375"/>
            <a:ext cx="4494599" cy="28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</p:txBody>
      </p:sp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models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https://www.mathworks.com/campaigns/offers/next/choosing-the-best-machine-learning-classification-model-and-avoiding-overfitting.html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https://www.geeksforgeeks.org/training-data-vs-testing-data/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</a:t>
            </a:r>
            <a:r>
              <a:rPr lang="en"/>
              <a:t> metrics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https://www.evidentlyai.com/classification-metrics/accuracy-precision-recall#:~:text=Accuracy%20is%20a%20metric%20that,often%20the%20model%20is%20right%3F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notebook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https://colab.research.google.com/drive/1CL73eiIrPtgPvC4XIxQ5no5qMdbiAuCK?usp=sharing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word examples/ applications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</a:t>
            </a:r>
            <a:r>
              <a:rPr lang="en"/>
              <a:t>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we’ll cover in part 1 versus part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 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https://www.kaggle.com/datasets/sudhanshu432/algerian-forest-fires-cleaned-dataset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https://www.kaggle.com/code/sudhanshu432/eda-and-fe-algerian-forest-fires-dataset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https://www.kaggle.com/code/sudhanshu432/algerian-forest-fires-prediction-regressions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what we’ll be doing and why and how - machine </a:t>
            </a:r>
            <a:r>
              <a:rPr lang="en"/>
              <a:t>learning, python, libraries, vectorization,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the project and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00"/>
                </a:highlight>
              </a:rPr>
              <a:t>clean/transform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&amp; visualizations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supervised learning algorithm?</a:t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03325"/>
            <a:ext cx="59531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/>
          <p:nvPr/>
        </p:nvSpPr>
        <p:spPr>
          <a:xfrm>
            <a:off x="1692850" y="3906450"/>
            <a:ext cx="2940600" cy="889800"/>
          </a:xfrm>
          <a:prstGeom prst="ellipse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266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00" y="1161075"/>
            <a:ext cx="5132599" cy="35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88" y="1158852"/>
            <a:ext cx="4544024" cy="3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63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/>
              <a:t>K-Nearest </a:t>
            </a:r>
            <a:r>
              <a:rPr lang="en"/>
              <a:t>Neighbors</a:t>
            </a:r>
            <a:endParaRPr b="1" sz="2300">
              <a:solidFill>
                <a:srgbClr val="0519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75" y="1356375"/>
            <a:ext cx="6055226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Partitioning</a:t>
            </a:r>
            <a:r>
              <a:rPr lang="en" sz="2420"/>
              <a:t> the dataset for the model</a:t>
            </a:r>
            <a:endParaRPr sz="2420"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50" y="1223300"/>
            <a:ext cx="7273101" cy="31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Train/Test/Validation split</a:t>
            </a:r>
            <a:endParaRPr sz="2420"/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24096" l="6280" r="1092" t="52963"/>
          <a:stretch/>
        </p:blipFill>
        <p:spPr>
          <a:xfrm>
            <a:off x="1043225" y="1017725"/>
            <a:ext cx="6736800" cy="7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440575" y="2036025"/>
            <a:ext cx="3389700" cy="1860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learns from the training set, parameters and weights are fit on the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3993475" y="2036025"/>
            <a:ext cx="2138700" cy="1860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is tuned on the </a:t>
            </a:r>
            <a:r>
              <a:rPr lang="en" sz="1800">
                <a:solidFill>
                  <a:schemeClr val="dk1"/>
                </a:solidFill>
              </a:rPr>
              <a:t>validation</a:t>
            </a:r>
            <a:r>
              <a:rPr lang="en" sz="1800">
                <a:solidFill>
                  <a:schemeClr val="dk1"/>
                </a:solidFill>
              </a:rPr>
              <a:t> set while training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</a:t>
            </a:r>
            <a:r>
              <a:rPr lang="en" sz="1800">
                <a:solidFill>
                  <a:schemeClr val="dk1"/>
                </a:solidFill>
              </a:rPr>
              <a:t>the model learning properly?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6295375" y="2036025"/>
            <a:ext cx="1975500" cy="1860600"/>
          </a:xfrm>
          <a:prstGeom prst="rect">
            <a:avLst/>
          </a:prstGeom>
          <a:noFill/>
          <a:ln cap="flat" cmpd="sng" w="19050">
            <a:solidFill>
              <a:srgbClr val="007C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is evaluated on the test set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How good is the model?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440575" y="4131925"/>
            <a:ext cx="76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Common practice: 80-20 -&gt; 80-10-10, 70-30 -&gt; 70-15-15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25" y="1230363"/>
            <a:ext cx="7848351" cy="32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